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8" r:id="rId4"/>
    <p:sldId id="259" r:id="rId5"/>
    <p:sldId id="262" r:id="rId6"/>
    <p:sldId id="260" r:id="rId7"/>
    <p:sldId id="261" r:id="rId8"/>
    <p:sldId id="269" r:id="rId9"/>
    <p:sldId id="270" r:id="rId10"/>
    <p:sldId id="271" r:id="rId11"/>
    <p:sldId id="263" r:id="rId12"/>
    <p:sldId id="272" r:id="rId13"/>
    <p:sldId id="273" r:id="rId14"/>
    <p:sldId id="274" r:id="rId15"/>
    <p:sldId id="275" r:id="rId16"/>
    <p:sldId id="267"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266F9-05AD-434A-A5B2-12E45DBADE34}" type="datetimeFigureOut">
              <a:rPr lang="en-IN" smtClean="0"/>
              <a:t>29-04-2017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D6AA6-0A74-4429-B6F6-B1DB00E54A9C}" type="slidenum">
              <a:rPr lang="en-IN" smtClean="0"/>
              <a:t>‹#›</a:t>
            </a:fld>
            <a:endParaRPr lang="en-IN"/>
          </a:p>
        </p:txBody>
      </p:sp>
    </p:spTree>
    <p:extLst>
      <p:ext uri="{BB962C8B-B14F-4D97-AF65-F5344CB8AC3E}">
        <p14:creationId xmlns:p14="http://schemas.microsoft.com/office/powerpoint/2010/main" val="61485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You’re watching the Electronic Design Lab video of group DD16. Our project topic is Temperature Controller and IV Characterizer and our project guide is Professor Joseph John. Our team consists of Shashank, Yogesh and Ayush.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1</a:t>
            </a:fld>
            <a:endParaRPr lang="en-IN"/>
          </a:p>
        </p:txBody>
      </p:sp>
    </p:spTree>
    <p:extLst>
      <p:ext uri="{BB962C8B-B14F-4D97-AF65-F5344CB8AC3E}">
        <p14:creationId xmlns:p14="http://schemas.microsoft.com/office/powerpoint/2010/main" val="2958260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graphical interface used for the demonstration purpose is a simple one. As on the screen, we see that there are two boxes in the UI. The top one is used for user input while the bottom one acts as a textual output. Temperature set point is changed by entering a value between 0 to 110 which has been linearly mapped to -10 to 100 degrees. And any value beyond that begins the IV Characterisation. The stabilisation of temperature is up to the discretion of the user which can be made out using the temperature graph as plotted by the UI. Once all the IV data has been obtained the UI plots the IV Plot.</a:t>
            </a:r>
          </a:p>
        </p:txBody>
      </p:sp>
      <p:sp>
        <p:nvSpPr>
          <p:cNvPr id="4" name="Slide Number Placeholder 3"/>
          <p:cNvSpPr>
            <a:spLocks noGrp="1"/>
          </p:cNvSpPr>
          <p:nvPr>
            <p:ph type="sldNum" sz="quarter" idx="10"/>
          </p:nvPr>
        </p:nvSpPr>
        <p:spPr/>
        <p:txBody>
          <a:bodyPr/>
          <a:lstStyle/>
          <a:p>
            <a:fld id="{6BFD6AA6-0A74-4429-B6F6-B1DB00E54A9C}" type="slidenum">
              <a:rPr lang="en-IN" smtClean="0"/>
              <a:t>10</a:t>
            </a:fld>
            <a:endParaRPr lang="en-IN"/>
          </a:p>
        </p:txBody>
      </p:sp>
    </p:spTree>
    <p:extLst>
      <p:ext uri="{BB962C8B-B14F-4D97-AF65-F5344CB8AC3E}">
        <p14:creationId xmlns:p14="http://schemas.microsoft.com/office/powerpoint/2010/main" val="166201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we discuss the testing results. We were able to achieve a stable range of -5 to 100 degrees and also the IV characterisation up to 20 mA was performed. The results of IV characterisation of various LEDs and diodes can be seen in the image.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11</a:t>
            </a:fld>
            <a:endParaRPr lang="en-IN"/>
          </a:p>
        </p:txBody>
      </p:sp>
    </p:spTree>
    <p:extLst>
      <p:ext uri="{BB962C8B-B14F-4D97-AF65-F5344CB8AC3E}">
        <p14:creationId xmlns:p14="http://schemas.microsoft.com/office/powerpoint/2010/main" val="921490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plot of the temperature as plotted by the GUI. Stabilisation at sub-zero temperatures and 100 degrees can be clearly seen.</a:t>
            </a:r>
          </a:p>
        </p:txBody>
      </p:sp>
      <p:sp>
        <p:nvSpPr>
          <p:cNvPr id="4" name="Slide Number Placeholder 3"/>
          <p:cNvSpPr>
            <a:spLocks noGrp="1"/>
          </p:cNvSpPr>
          <p:nvPr>
            <p:ph type="sldNum" sz="quarter" idx="10"/>
          </p:nvPr>
        </p:nvSpPr>
        <p:spPr/>
        <p:txBody>
          <a:bodyPr/>
          <a:lstStyle/>
          <a:p>
            <a:fld id="{6BFD6AA6-0A74-4429-B6F6-B1DB00E54A9C}" type="slidenum">
              <a:rPr lang="en-IN" smtClean="0"/>
              <a:t>12</a:t>
            </a:fld>
            <a:endParaRPr lang="en-IN"/>
          </a:p>
        </p:txBody>
      </p:sp>
    </p:spTree>
    <p:extLst>
      <p:ext uri="{BB962C8B-B14F-4D97-AF65-F5344CB8AC3E}">
        <p14:creationId xmlns:p14="http://schemas.microsoft.com/office/powerpoint/2010/main" val="1676200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an image of the IV Characteristics of a Zener Diode as plotted by the UI. Now we move on to look at some videos of our system in action.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13</a:t>
            </a:fld>
            <a:endParaRPr lang="en-IN"/>
          </a:p>
        </p:txBody>
      </p:sp>
    </p:spTree>
    <p:extLst>
      <p:ext uri="{BB962C8B-B14F-4D97-AF65-F5344CB8AC3E}">
        <p14:creationId xmlns:p14="http://schemas.microsoft.com/office/powerpoint/2010/main" val="3120347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clip shows the response of the system as the set point is changed from 100 degrees to -10 degrees using the UI. [Pause] Clearly the drop in the temperature in response to the input can be observed.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14</a:t>
            </a:fld>
            <a:endParaRPr lang="en-IN"/>
          </a:p>
        </p:txBody>
      </p:sp>
    </p:spTree>
    <p:extLst>
      <p:ext uri="{BB962C8B-B14F-4D97-AF65-F5344CB8AC3E}">
        <p14:creationId xmlns:p14="http://schemas.microsoft.com/office/powerpoint/2010/main" val="3927901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first we look at water boiling on the Peltier Cooler [Pause] And here we have water being frozen on the same surface [Pause]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15</a:t>
            </a:fld>
            <a:endParaRPr lang="en-IN"/>
          </a:p>
        </p:txBody>
      </p:sp>
    </p:spTree>
    <p:extLst>
      <p:ext uri="{BB962C8B-B14F-4D97-AF65-F5344CB8AC3E}">
        <p14:creationId xmlns:p14="http://schemas.microsoft.com/office/powerpoint/2010/main" val="251813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Our project is in no way complete and perfect. Several improvements are proposed as follows. There also exist AC parameters of devices whose variation with temperature might be important and to capture that, the small signal analysis of a two terminal device can also be performed. Also support can be extended to multiterminal devices like MOSFETs or BJTs. Improvements can also be made in terms of the circuits which may allow for PWM control or a truly current controlled </a:t>
            </a:r>
            <a:r>
              <a:rPr lang="en-IN" dirty="0" err="1"/>
              <a:t>peltier</a:t>
            </a:r>
            <a:r>
              <a:rPr lang="en-IN" dirty="0"/>
              <a:t> controller which could provide lower error. More fine tuning can also be performed for the IV Characterisation circuit.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16</a:t>
            </a:fld>
            <a:endParaRPr lang="en-IN"/>
          </a:p>
        </p:txBody>
      </p:sp>
    </p:spTree>
    <p:extLst>
      <p:ext uri="{BB962C8B-B14F-4D97-AF65-F5344CB8AC3E}">
        <p14:creationId xmlns:p14="http://schemas.microsoft.com/office/powerpoint/2010/main" val="1974412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With this we end the video. Thank You for watching! </a:t>
            </a:r>
            <a:r>
              <a:rPr lang="en-IN"/>
              <a:t>[End]</a:t>
            </a:r>
            <a:endParaRPr lang="en-IN" dirty="0"/>
          </a:p>
        </p:txBody>
      </p:sp>
      <p:sp>
        <p:nvSpPr>
          <p:cNvPr id="4" name="Slide Number Placeholder 3"/>
          <p:cNvSpPr>
            <a:spLocks noGrp="1"/>
          </p:cNvSpPr>
          <p:nvPr>
            <p:ph type="sldNum" sz="quarter" idx="10"/>
          </p:nvPr>
        </p:nvSpPr>
        <p:spPr/>
        <p:txBody>
          <a:bodyPr/>
          <a:lstStyle/>
          <a:p>
            <a:fld id="{6BFD6AA6-0A74-4429-B6F6-B1DB00E54A9C}" type="slidenum">
              <a:rPr lang="en-IN" smtClean="0"/>
              <a:t>17</a:t>
            </a:fld>
            <a:endParaRPr lang="en-IN"/>
          </a:p>
        </p:txBody>
      </p:sp>
    </p:spTree>
    <p:extLst>
      <p:ext uri="{BB962C8B-B14F-4D97-AF65-F5344CB8AC3E}">
        <p14:creationId xmlns:p14="http://schemas.microsoft.com/office/powerpoint/2010/main" val="3192032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Our project aims at building a wide range temperature controller using the </a:t>
            </a:r>
            <a:r>
              <a:rPr lang="en-IN" dirty="0" err="1"/>
              <a:t>peltier</a:t>
            </a:r>
            <a:r>
              <a:rPr lang="en-IN" dirty="0"/>
              <a:t> cooler which works on the thermoelectric effect. The Peltier cooler is a planar device which heats one of its sides and cools the other, and the side which gets cooled depends on the current flow direction making it suitable for both heating and cooling. To validate out temperature controller, we have also built an IV Characteriser for 2 terminal devices like diodes at various temperatures using the Peltier Cooler setup.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2</a:t>
            </a:fld>
            <a:endParaRPr lang="en-IN"/>
          </a:p>
        </p:txBody>
      </p:sp>
    </p:spTree>
    <p:extLst>
      <p:ext uri="{BB962C8B-B14F-4D97-AF65-F5344CB8AC3E}">
        <p14:creationId xmlns:p14="http://schemas.microsoft.com/office/powerpoint/2010/main" val="303709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main motivation behind this project is to combine two systems in a way which proves to be useful in characterization of critical device parameters whose variation with temperature is important. Such devices are pretty common in the semiconductor industry and they are to be built to provide reliable results at a wide range of temperatures often. There have been temperatures controlled for devices like lasers and IV Characterisers also exist but this project proposes a unique combined system.</a:t>
            </a:r>
          </a:p>
          <a:p>
            <a:r>
              <a:rPr lang="en-IN" dirty="0"/>
              <a:t>Apart from the utility the project also serves as a way to learn about the Peltier Cooler and its high current control circuit along with a more precise low voltage current and voltage measurement circuit and also aspects of new microprocessor coding and user friendly GUI Design.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3</a:t>
            </a:fld>
            <a:endParaRPr lang="en-IN"/>
          </a:p>
        </p:txBody>
      </p:sp>
    </p:spTree>
    <p:extLst>
      <p:ext uri="{BB962C8B-B14F-4D97-AF65-F5344CB8AC3E}">
        <p14:creationId xmlns:p14="http://schemas.microsoft.com/office/powerpoint/2010/main" val="67041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basic sub-systems in our project are the Peltier Temperature Controller, the IV Characteriser, the power supply circuit which is driven by two SMPSs to generate the dual supply required for the Op-Amps and the Central Control Unit consisting of the microcontroller </a:t>
            </a:r>
            <a:r>
              <a:rPr lang="en-IN" dirty="0" err="1"/>
              <a:t>TivaC</a:t>
            </a:r>
            <a:r>
              <a:rPr lang="en-IN" dirty="0"/>
              <a:t> which is tethered to the GUI using a USB connection. Now we go on to look at a brief glimpse at the implementation of each of the blocks. [Switch] </a:t>
            </a:r>
          </a:p>
        </p:txBody>
      </p:sp>
      <p:sp>
        <p:nvSpPr>
          <p:cNvPr id="4" name="Slide Number Placeholder 3"/>
          <p:cNvSpPr>
            <a:spLocks noGrp="1"/>
          </p:cNvSpPr>
          <p:nvPr>
            <p:ph type="sldNum" sz="quarter" idx="10"/>
          </p:nvPr>
        </p:nvSpPr>
        <p:spPr/>
        <p:txBody>
          <a:bodyPr/>
          <a:lstStyle/>
          <a:p>
            <a:fld id="{6BFD6AA6-0A74-4429-B6F6-B1DB00E54A9C}" type="slidenum">
              <a:rPr lang="en-IN" smtClean="0"/>
              <a:t>4</a:t>
            </a:fld>
            <a:endParaRPr lang="en-IN"/>
          </a:p>
        </p:txBody>
      </p:sp>
    </p:spTree>
    <p:extLst>
      <p:ext uri="{BB962C8B-B14F-4D97-AF65-F5344CB8AC3E}">
        <p14:creationId xmlns:p14="http://schemas.microsoft.com/office/powerpoint/2010/main" val="345334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 the screen is the Eagle Board Layout of the Power Supply. The board mainly function as a receiver and distributer of +-12V supply. It also produces 5V as required by the Relays and certain low power analog devices with the use of the linear regulator. It additionally functions as a breakout board for the </a:t>
            </a:r>
            <a:r>
              <a:rPr lang="en-IN" dirty="0" err="1"/>
              <a:t>TivaC</a:t>
            </a:r>
            <a:r>
              <a:rPr lang="en-IN" dirty="0"/>
              <a:t> to make easy the multitude of connections to it.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5</a:t>
            </a:fld>
            <a:endParaRPr lang="en-IN"/>
          </a:p>
        </p:txBody>
      </p:sp>
    </p:spTree>
    <p:extLst>
      <p:ext uri="{BB962C8B-B14F-4D97-AF65-F5344CB8AC3E}">
        <p14:creationId xmlns:p14="http://schemas.microsoft.com/office/powerpoint/2010/main" val="2367952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a basic block diagram of the Temperature Controller. Temperature control is achieved through voltage control with the help of a power MOSFET and switching of polarity is achieved by the Relay. Initially the plan was to use PWM and PID control but because of noise in the 5V supply caused due to the high switching currents flowing through the Relay which hampered the measurement by the DAC, we switched to a Bang-Bang or On-Off controller using the same circuit. It gave a higher error but it was tolerable for our purpose.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6</a:t>
            </a:fld>
            <a:endParaRPr lang="en-IN"/>
          </a:p>
        </p:txBody>
      </p:sp>
    </p:spTree>
    <p:extLst>
      <p:ext uri="{BB962C8B-B14F-4D97-AF65-F5344CB8AC3E}">
        <p14:creationId xmlns:p14="http://schemas.microsoft.com/office/powerpoint/2010/main" val="190639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 the screen is the block diagram for the IV Characteriser. The circuit is quite simple as it used a DAC to supply the voltage and a relay to provide the polarity switching, and the voltage and current is measured using ADCs. The various amplification and attenuation stages were necessary to increase the range and precision of the system.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7</a:t>
            </a:fld>
            <a:endParaRPr lang="en-IN"/>
          </a:p>
        </p:txBody>
      </p:sp>
    </p:spTree>
    <p:extLst>
      <p:ext uri="{BB962C8B-B14F-4D97-AF65-F5344CB8AC3E}">
        <p14:creationId xmlns:p14="http://schemas.microsoft.com/office/powerpoint/2010/main" val="2914278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the final demonstration implementation of our project. The various systems have been labelled. [Pause] The stack of white boxes houses the circuitry while the Peltier Cooler setup and the power source SMPS are placed on the exterior. [Switch]</a:t>
            </a:r>
          </a:p>
        </p:txBody>
      </p:sp>
      <p:sp>
        <p:nvSpPr>
          <p:cNvPr id="4" name="Slide Number Placeholder 3"/>
          <p:cNvSpPr>
            <a:spLocks noGrp="1"/>
          </p:cNvSpPr>
          <p:nvPr>
            <p:ph type="sldNum" sz="quarter" idx="10"/>
          </p:nvPr>
        </p:nvSpPr>
        <p:spPr/>
        <p:txBody>
          <a:bodyPr/>
          <a:lstStyle/>
          <a:p>
            <a:fld id="{6BFD6AA6-0A74-4429-B6F6-B1DB00E54A9C}" type="slidenum">
              <a:rPr lang="en-IN" smtClean="0"/>
              <a:t>8</a:t>
            </a:fld>
            <a:endParaRPr lang="en-IN"/>
          </a:p>
        </p:txBody>
      </p:sp>
    </p:spTree>
    <p:extLst>
      <p:ext uri="{BB962C8B-B14F-4D97-AF65-F5344CB8AC3E}">
        <p14:creationId xmlns:p14="http://schemas.microsoft.com/office/powerpoint/2010/main" val="1845334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is closer look at the Peltier Cooler setup. We have used two Peltier Coolers in series stacked on top on one another to reach sub-zero temperatures. The setup features a large heat sink along with a fan for the same purpose why removing the heat from the other side of the cooler effectively. An extra LM35 sensor has been placed for backup.</a:t>
            </a:r>
          </a:p>
        </p:txBody>
      </p:sp>
      <p:sp>
        <p:nvSpPr>
          <p:cNvPr id="4" name="Slide Number Placeholder 3"/>
          <p:cNvSpPr>
            <a:spLocks noGrp="1"/>
          </p:cNvSpPr>
          <p:nvPr>
            <p:ph type="sldNum" sz="quarter" idx="10"/>
          </p:nvPr>
        </p:nvSpPr>
        <p:spPr/>
        <p:txBody>
          <a:bodyPr/>
          <a:lstStyle/>
          <a:p>
            <a:fld id="{6BFD6AA6-0A74-4429-B6F6-B1DB00E54A9C}" type="slidenum">
              <a:rPr lang="en-IN" smtClean="0"/>
              <a:t>9</a:t>
            </a:fld>
            <a:endParaRPr lang="en-IN"/>
          </a:p>
        </p:txBody>
      </p:sp>
    </p:spTree>
    <p:extLst>
      <p:ext uri="{BB962C8B-B14F-4D97-AF65-F5344CB8AC3E}">
        <p14:creationId xmlns:p14="http://schemas.microsoft.com/office/powerpoint/2010/main" val="1608988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30DB3C-3DE0-486E-8FF8-937A63BAC9BC}" type="datetimeFigureOut">
              <a:rPr lang="en-IN" smtClean="0"/>
              <a:t>29-04-2017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09F9-6066-432F-AF14-861CF7947CA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22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30DB3C-3DE0-486E-8FF8-937A63BAC9BC}" type="datetimeFigureOut">
              <a:rPr lang="en-IN" smtClean="0"/>
              <a:t>29-04-2017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09F9-6066-432F-AF14-861CF7947CAF}" type="slidenum">
              <a:rPr lang="en-IN" smtClean="0"/>
              <a:t>‹#›</a:t>
            </a:fld>
            <a:endParaRPr lang="en-IN"/>
          </a:p>
        </p:txBody>
      </p:sp>
    </p:spTree>
    <p:extLst>
      <p:ext uri="{BB962C8B-B14F-4D97-AF65-F5344CB8AC3E}">
        <p14:creationId xmlns:p14="http://schemas.microsoft.com/office/powerpoint/2010/main" val="1935514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30DB3C-3DE0-486E-8FF8-937A63BAC9BC}" type="datetimeFigureOut">
              <a:rPr lang="en-IN" smtClean="0"/>
              <a:t>29-04-2017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09F9-6066-432F-AF14-861CF7947CAF}" type="slidenum">
              <a:rPr lang="en-IN" smtClean="0"/>
              <a:t>‹#›</a:t>
            </a:fld>
            <a:endParaRPr lang="en-IN"/>
          </a:p>
        </p:txBody>
      </p:sp>
    </p:spTree>
    <p:extLst>
      <p:ext uri="{BB962C8B-B14F-4D97-AF65-F5344CB8AC3E}">
        <p14:creationId xmlns:p14="http://schemas.microsoft.com/office/powerpoint/2010/main" val="170773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30DB3C-3DE0-486E-8FF8-937A63BAC9BC}" type="datetimeFigureOut">
              <a:rPr lang="en-IN" smtClean="0"/>
              <a:t>29-04-2017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09F9-6066-432F-AF14-861CF7947CAF}" type="slidenum">
              <a:rPr lang="en-IN" smtClean="0"/>
              <a:t>‹#›</a:t>
            </a:fld>
            <a:endParaRPr lang="en-IN"/>
          </a:p>
        </p:txBody>
      </p:sp>
    </p:spTree>
    <p:extLst>
      <p:ext uri="{BB962C8B-B14F-4D97-AF65-F5344CB8AC3E}">
        <p14:creationId xmlns:p14="http://schemas.microsoft.com/office/powerpoint/2010/main" val="975510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30DB3C-3DE0-486E-8FF8-937A63BAC9BC}" type="datetimeFigureOut">
              <a:rPr lang="en-IN" smtClean="0"/>
              <a:t>29-04-2017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09F9-6066-432F-AF14-861CF7947CA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015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30DB3C-3DE0-486E-8FF8-937A63BAC9BC}" type="datetimeFigureOut">
              <a:rPr lang="en-IN" smtClean="0"/>
              <a:t>29-04-2017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2609F9-6066-432F-AF14-861CF7947CAF}" type="slidenum">
              <a:rPr lang="en-IN" smtClean="0"/>
              <a:t>‹#›</a:t>
            </a:fld>
            <a:endParaRPr lang="en-IN"/>
          </a:p>
        </p:txBody>
      </p:sp>
    </p:spTree>
    <p:extLst>
      <p:ext uri="{BB962C8B-B14F-4D97-AF65-F5344CB8AC3E}">
        <p14:creationId xmlns:p14="http://schemas.microsoft.com/office/powerpoint/2010/main" val="151023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30DB3C-3DE0-486E-8FF8-937A63BAC9BC}" type="datetimeFigureOut">
              <a:rPr lang="en-IN" smtClean="0"/>
              <a:t>29-04-2017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2609F9-6066-432F-AF14-861CF7947CAF}" type="slidenum">
              <a:rPr lang="en-IN" smtClean="0"/>
              <a:t>‹#›</a:t>
            </a:fld>
            <a:endParaRPr lang="en-IN"/>
          </a:p>
        </p:txBody>
      </p:sp>
    </p:spTree>
    <p:extLst>
      <p:ext uri="{BB962C8B-B14F-4D97-AF65-F5344CB8AC3E}">
        <p14:creationId xmlns:p14="http://schemas.microsoft.com/office/powerpoint/2010/main" val="440106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30DB3C-3DE0-486E-8FF8-937A63BAC9BC}" type="datetimeFigureOut">
              <a:rPr lang="en-IN" smtClean="0"/>
              <a:t>29-04-2017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2609F9-6066-432F-AF14-861CF7947CAF}" type="slidenum">
              <a:rPr lang="en-IN" smtClean="0"/>
              <a:t>‹#›</a:t>
            </a:fld>
            <a:endParaRPr lang="en-IN"/>
          </a:p>
        </p:txBody>
      </p:sp>
    </p:spTree>
    <p:extLst>
      <p:ext uri="{BB962C8B-B14F-4D97-AF65-F5344CB8AC3E}">
        <p14:creationId xmlns:p14="http://schemas.microsoft.com/office/powerpoint/2010/main" val="1872216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30DB3C-3DE0-486E-8FF8-937A63BAC9BC}" type="datetimeFigureOut">
              <a:rPr lang="en-IN" smtClean="0"/>
              <a:t>29-04-2017</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92609F9-6066-432F-AF14-861CF7947CAF}" type="slidenum">
              <a:rPr lang="en-IN" smtClean="0"/>
              <a:t>‹#›</a:t>
            </a:fld>
            <a:endParaRPr lang="en-IN"/>
          </a:p>
        </p:txBody>
      </p:sp>
    </p:spTree>
    <p:extLst>
      <p:ext uri="{BB962C8B-B14F-4D97-AF65-F5344CB8AC3E}">
        <p14:creationId xmlns:p14="http://schemas.microsoft.com/office/powerpoint/2010/main" val="3332876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430DB3C-3DE0-486E-8FF8-937A63BAC9BC}" type="datetimeFigureOut">
              <a:rPr lang="en-IN" smtClean="0"/>
              <a:t>29-04-2017</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92609F9-6066-432F-AF14-861CF7947CAF}" type="slidenum">
              <a:rPr lang="en-IN" smtClean="0"/>
              <a:t>‹#›</a:t>
            </a:fld>
            <a:endParaRPr lang="en-IN"/>
          </a:p>
        </p:txBody>
      </p:sp>
    </p:spTree>
    <p:extLst>
      <p:ext uri="{BB962C8B-B14F-4D97-AF65-F5344CB8AC3E}">
        <p14:creationId xmlns:p14="http://schemas.microsoft.com/office/powerpoint/2010/main" val="1261233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430DB3C-3DE0-486E-8FF8-937A63BAC9BC}" type="datetimeFigureOut">
              <a:rPr lang="en-IN" smtClean="0"/>
              <a:t>29-04-2017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2609F9-6066-432F-AF14-861CF7947CAF}" type="slidenum">
              <a:rPr lang="en-IN" smtClean="0"/>
              <a:t>‹#›</a:t>
            </a:fld>
            <a:endParaRPr lang="en-IN"/>
          </a:p>
        </p:txBody>
      </p:sp>
    </p:spTree>
    <p:extLst>
      <p:ext uri="{BB962C8B-B14F-4D97-AF65-F5344CB8AC3E}">
        <p14:creationId xmlns:p14="http://schemas.microsoft.com/office/powerpoint/2010/main" val="2202001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430DB3C-3DE0-486E-8FF8-937A63BAC9BC}" type="datetimeFigureOut">
              <a:rPr lang="en-IN" smtClean="0"/>
              <a:t>29-04-2017</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92609F9-6066-432F-AF14-861CF7947CA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290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3.mp4"/><Relationship Id="rId7" Type="http://schemas.openxmlformats.org/officeDocument/2006/relationships/image" Target="../media/image1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3600" dirty="0"/>
              <a:t>Temperature Controller and IV Characterizer</a:t>
            </a:r>
            <a:br>
              <a:rPr lang="en-IN" sz="3600" dirty="0"/>
            </a:br>
            <a:r>
              <a:rPr lang="en-IN" sz="3600" dirty="0"/>
              <a:t>Group Number: DD 16</a:t>
            </a:r>
            <a:br>
              <a:rPr lang="en-IN" sz="3600" dirty="0"/>
            </a:br>
            <a:br>
              <a:rPr lang="en-IN" sz="3600" dirty="0"/>
            </a:br>
            <a:r>
              <a:rPr lang="en-IN" sz="2800" dirty="0"/>
              <a:t>Project Guide: Prof. Joseph John</a:t>
            </a:r>
            <a:endParaRPr lang="en-IN" sz="3600" dirty="0"/>
          </a:p>
        </p:txBody>
      </p:sp>
      <p:sp>
        <p:nvSpPr>
          <p:cNvPr id="3" name="Subtitle 2"/>
          <p:cNvSpPr>
            <a:spLocks noGrp="1"/>
          </p:cNvSpPr>
          <p:nvPr>
            <p:ph type="subTitle" idx="1"/>
          </p:nvPr>
        </p:nvSpPr>
        <p:spPr/>
        <p:txBody>
          <a:bodyPr>
            <a:normAutofit fontScale="92500" lnSpcReduction="20000"/>
          </a:bodyPr>
          <a:lstStyle/>
          <a:p>
            <a:r>
              <a:rPr lang="en-IN" sz="1600" u="sng" dirty="0"/>
              <a:t>Group Members</a:t>
            </a:r>
          </a:p>
          <a:p>
            <a:r>
              <a:rPr lang="en-IN" sz="1100" dirty="0"/>
              <a:t>OV Shashank 14D070021</a:t>
            </a:r>
          </a:p>
          <a:p>
            <a:r>
              <a:rPr lang="en-IN" sz="1100" dirty="0"/>
              <a:t>Yogesh Mahajan 14D070022</a:t>
            </a:r>
          </a:p>
          <a:p>
            <a:r>
              <a:rPr lang="en-IN" sz="1100" dirty="0"/>
              <a:t>Ayush Agrawal 14D070042</a:t>
            </a:r>
          </a:p>
        </p:txBody>
      </p:sp>
    </p:spTree>
    <p:extLst>
      <p:ext uri="{BB962C8B-B14F-4D97-AF65-F5344CB8AC3E}">
        <p14:creationId xmlns:p14="http://schemas.microsoft.com/office/powerpoint/2010/main" val="155014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957051" y="620720"/>
            <a:ext cx="3355211" cy="5086933"/>
          </a:xfrm>
          <a:prstGeom prst="rect">
            <a:avLst/>
          </a:prstGeom>
        </p:spPr>
      </p:pic>
      <p:sp>
        <p:nvSpPr>
          <p:cNvPr id="3" name="Title 2"/>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solidFill>
                  <a:schemeClr val="tx1">
                    <a:lumMod val="85000"/>
                    <a:lumOff val="15000"/>
                  </a:schemeClr>
                </a:solidFill>
              </a:rPr>
              <a:t>Graphical Interface on the PC</a:t>
            </a:r>
          </a:p>
        </p:txBody>
      </p:sp>
    </p:spTree>
    <p:extLst>
      <p:ext uri="{BB962C8B-B14F-4D97-AF65-F5344CB8AC3E}">
        <p14:creationId xmlns:p14="http://schemas.microsoft.com/office/powerpoint/2010/main" val="3657434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633999" y="1224343"/>
            <a:ext cx="6909801" cy="4145881"/>
          </a:xfrm>
          <a:prstGeom prst="rect">
            <a:avLst/>
          </a:prstGeom>
        </p:spPr>
      </p:pic>
      <p:sp>
        <p:nvSpPr>
          <p:cNvPr id="2" name="Title 1"/>
          <p:cNvSpPr>
            <a:spLocks noGrp="1"/>
          </p:cNvSpPr>
          <p:nvPr>
            <p:ph type="title"/>
          </p:nvPr>
        </p:nvSpPr>
        <p:spPr>
          <a:xfrm>
            <a:off x="7859485" y="634946"/>
            <a:ext cx="3690257" cy="1450757"/>
          </a:xfrm>
        </p:spPr>
        <p:txBody>
          <a:bodyPr>
            <a:normAutofit/>
          </a:bodyPr>
          <a:lstStyle/>
          <a:p>
            <a:r>
              <a:rPr lang="en-IN" dirty="0"/>
              <a:t>Testing Results</a:t>
            </a:r>
          </a:p>
        </p:txBody>
      </p:sp>
      <p:sp>
        <p:nvSpPr>
          <p:cNvPr id="3" name="Content Placeholder 2"/>
          <p:cNvSpPr>
            <a:spLocks noGrp="1"/>
          </p:cNvSpPr>
          <p:nvPr>
            <p:ph idx="1"/>
          </p:nvPr>
        </p:nvSpPr>
        <p:spPr>
          <a:xfrm>
            <a:off x="7859485" y="2198914"/>
            <a:ext cx="3690257" cy="3670180"/>
          </a:xfrm>
        </p:spPr>
        <p:txBody>
          <a:bodyPr>
            <a:normAutofit/>
          </a:bodyPr>
          <a:lstStyle/>
          <a:p>
            <a:pPr marL="447675" indent="-447675">
              <a:buFont typeface="Wingdings" panose="05000000000000000000" pitchFamily="2" charset="2"/>
              <a:buChar char="Ø"/>
            </a:pPr>
            <a:r>
              <a:rPr lang="en-IN" dirty="0"/>
              <a:t>Peltier Temperatures were stabilised in the range of -5 degrees to 100 degrees</a:t>
            </a:r>
          </a:p>
          <a:p>
            <a:pPr marL="447675" indent="-447675">
              <a:buFont typeface="Wingdings" panose="05000000000000000000" pitchFamily="2" charset="2"/>
              <a:buChar char="Ø"/>
            </a:pPr>
            <a:r>
              <a:rPr lang="en-IN" dirty="0"/>
              <a:t>Temperatures around room temperatures showed more oscillations</a:t>
            </a:r>
          </a:p>
          <a:p>
            <a:pPr marL="447675" indent="-447675">
              <a:buFont typeface="Wingdings" panose="05000000000000000000" pitchFamily="2" charset="2"/>
              <a:buChar char="Ø"/>
            </a:pPr>
            <a:r>
              <a:rPr lang="en-IN" dirty="0"/>
              <a:t>IV Characterisation was completed and the following are the results</a:t>
            </a:r>
          </a:p>
          <a:p>
            <a:pPr marL="447675" indent="-447675">
              <a:buFont typeface="Wingdings" panose="05000000000000000000" pitchFamily="2" charset="2"/>
              <a:buChar char="Ø"/>
            </a:pPr>
            <a:endParaRPr lang="en-IN" dirty="0"/>
          </a:p>
        </p:txBody>
      </p:sp>
    </p:spTree>
    <p:extLst>
      <p:ext uri="{BB962C8B-B14F-4D97-AF65-F5344CB8AC3E}">
        <p14:creationId xmlns:p14="http://schemas.microsoft.com/office/powerpoint/2010/main" val="100602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hashank\AppData\Local\Microsoft\Windows\INetCache\Content.Word\18159778_652294344963313_1088368280_o.png"/>
          <p:cNvPicPr>
            <a:picLocks noChangeAspect="1"/>
          </p:cNvPicPr>
          <p:nvPr/>
        </p:nvPicPr>
        <p:blipFill rotWithShape="1">
          <a:blip r:embed="rId3">
            <a:extLst>
              <a:ext uri="{28A0092B-C50C-407E-A947-70E740481C1C}">
                <a14:useLocalDpi xmlns:a14="http://schemas.microsoft.com/office/drawing/2010/main" val="0"/>
              </a:ext>
            </a:extLst>
          </a:blip>
          <a:srcRect l="6924" t="7583" r="9454" b="11138"/>
          <a:stretch/>
        </p:blipFill>
        <p:spPr bwMode="auto">
          <a:xfrm>
            <a:off x="318051" y="269652"/>
            <a:ext cx="11088757" cy="605643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2380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hashank\AppData\Local\Microsoft\Windows\INetCache\Content.Word\18120237_652294348296646_390485078_o.png"/>
          <p:cNvPicPr>
            <a:picLocks noChangeAspect="1"/>
          </p:cNvPicPr>
          <p:nvPr/>
        </p:nvPicPr>
        <p:blipFill rotWithShape="1">
          <a:blip r:embed="rId3">
            <a:extLst>
              <a:ext uri="{28A0092B-C50C-407E-A947-70E740481C1C}">
                <a14:useLocalDpi xmlns:a14="http://schemas.microsoft.com/office/drawing/2010/main" val="0"/>
              </a:ext>
            </a:extLst>
          </a:blip>
          <a:srcRect l="26631" t="7821" r="26631" b="17535"/>
          <a:stretch/>
        </p:blipFill>
        <p:spPr bwMode="auto">
          <a:xfrm>
            <a:off x="2663687" y="197393"/>
            <a:ext cx="6682575" cy="599783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3275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emperatureGrap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7195603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oi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19428" b="12331"/>
          <a:stretch/>
        </p:blipFill>
        <p:spPr>
          <a:xfrm>
            <a:off x="337931" y="0"/>
            <a:ext cx="5062952" cy="6142281"/>
          </a:xfrm>
          <a:prstGeom prst="rect">
            <a:avLst/>
          </a:prstGeom>
        </p:spPr>
      </p:pic>
      <p:pic>
        <p:nvPicPr>
          <p:cNvPr id="3" name="Freezin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18484" b="10123"/>
          <a:stretch>
            <a:fillRect/>
          </a:stretch>
        </p:blipFill>
        <p:spPr>
          <a:xfrm>
            <a:off x="7019720" y="-1"/>
            <a:ext cx="4839587" cy="6142281"/>
          </a:xfrm>
          <a:prstGeom prst="rect">
            <a:avLst/>
          </a:prstGeom>
        </p:spPr>
      </p:pic>
    </p:spTree>
    <p:extLst>
      <p:ext uri="{BB962C8B-B14F-4D97-AF65-F5344CB8AC3E}">
        <p14:creationId xmlns:p14="http://schemas.microsoft.com/office/powerpoint/2010/main" val="1718379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Future Scope</a:t>
            </a:r>
          </a:p>
        </p:txBody>
      </p:sp>
      <p:sp>
        <p:nvSpPr>
          <p:cNvPr id="3" name="Content Placeholder 2"/>
          <p:cNvSpPr>
            <a:spLocks noGrp="1"/>
          </p:cNvSpPr>
          <p:nvPr>
            <p:ph idx="1"/>
          </p:nvPr>
        </p:nvSpPr>
        <p:spPr/>
        <p:txBody>
          <a:bodyPr anchor="ctr"/>
          <a:lstStyle/>
          <a:p>
            <a:pPr marL="447675" lvl="0" indent="-447675">
              <a:buFont typeface="Wingdings" panose="05000000000000000000" pitchFamily="2" charset="2"/>
              <a:buChar char="Ø"/>
            </a:pPr>
            <a:r>
              <a:rPr lang="en-IN" dirty="0"/>
              <a:t>Performing the small signal analysis of the two-terminal device</a:t>
            </a:r>
          </a:p>
          <a:p>
            <a:pPr marL="447675" lvl="0" indent="-447675">
              <a:buFont typeface="Wingdings" panose="05000000000000000000" pitchFamily="2" charset="2"/>
              <a:buChar char="Ø"/>
            </a:pPr>
            <a:r>
              <a:rPr lang="en-IN" dirty="0"/>
              <a:t>Extend support to multi-terminal devices by applying bias to the other terminals and performing the IV Characteristics across the remaining terminals</a:t>
            </a:r>
          </a:p>
          <a:p>
            <a:pPr marL="447675" lvl="0" indent="-447675">
              <a:buFont typeface="Wingdings" panose="05000000000000000000" pitchFamily="2" charset="2"/>
              <a:buChar char="Ø"/>
            </a:pPr>
            <a:r>
              <a:rPr lang="en-IN" dirty="0"/>
              <a:t>Temperature Control of the Peltier Cooler can be made more precise by using the double control loop</a:t>
            </a:r>
          </a:p>
          <a:p>
            <a:pPr marL="447675" lvl="0" indent="-447675">
              <a:buFont typeface="Wingdings" panose="05000000000000000000" pitchFamily="2" charset="2"/>
              <a:buChar char="Ø"/>
            </a:pPr>
            <a:r>
              <a:rPr lang="en-IN" dirty="0"/>
              <a:t>More dynamic changes can be introduced in the IV Characteristics to make the control more robust, immune to errors and fine grained to get high standard results.</a:t>
            </a:r>
          </a:p>
          <a:p>
            <a:endParaRPr lang="en-IN" dirty="0"/>
          </a:p>
        </p:txBody>
      </p:sp>
    </p:spTree>
    <p:extLst>
      <p:ext uri="{BB962C8B-B14F-4D97-AF65-F5344CB8AC3E}">
        <p14:creationId xmlns:p14="http://schemas.microsoft.com/office/powerpoint/2010/main" val="160175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3557" y="1988868"/>
            <a:ext cx="10058400" cy="1450975"/>
          </a:xfrm>
        </p:spPr>
        <p:txBody>
          <a:bodyPr/>
          <a:lstStyle/>
          <a:p>
            <a:pPr algn="ctr"/>
            <a:r>
              <a:rPr lang="en-IN" dirty="0"/>
              <a:t>Thank You</a:t>
            </a:r>
          </a:p>
        </p:txBody>
      </p:sp>
    </p:spTree>
    <p:extLst>
      <p:ext uri="{BB962C8B-B14F-4D97-AF65-F5344CB8AC3E}">
        <p14:creationId xmlns:p14="http://schemas.microsoft.com/office/powerpoint/2010/main" val="393387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Abstract</a:t>
            </a:r>
          </a:p>
        </p:txBody>
      </p:sp>
      <p:sp>
        <p:nvSpPr>
          <p:cNvPr id="3" name="Content Placeholder 2"/>
          <p:cNvSpPr>
            <a:spLocks noGrp="1"/>
          </p:cNvSpPr>
          <p:nvPr>
            <p:ph idx="1"/>
          </p:nvPr>
        </p:nvSpPr>
        <p:spPr/>
        <p:txBody>
          <a:bodyPr anchor="ctr"/>
          <a:lstStyle/>
          <a:p>
            <a:pPr marL="447675" indent="-447675">
              <a:buFont typeface="Wingdings" panose="05000000000000000000" pitchFamily="2" charset="2"/>
              <a:buChar char="Ø"/>
            </a:pPr>
            <a:r>
              <a:rPr lang="en-IN" dirty="0"/>
              <a:t>The aim of the project was to build a wide range temperature controller using a Peltier Cooler which provides cooling and corresponding heating through the thermoelectric effect</a:t>
            </a:r>
          </a:p>
          <a:p>
            <a:pPr marL="447675" indent="-447675">
              <a:buFont typeface="Wingdings" panose="05000000000000000000" pitchFamily="2" charset="2"/>
              <a:buChar char="Ø"/>
            </a:pPr>
            <a:r>
              <a:rPr lang="en-IN" dirty="0"/>
              <a:t>The setup is to be used to plot the IV Characteristics of two terminal devices at various temperatures for the purpose of validation of the temperature control. </a:t>
            </a:r>
          </a:p>
          <a:p>
            <a:pPr marL="447675" indent="-447675">
              <a:buFont typeface="Wingdings" panose="05000000000000000000" pitchFamily="2" charset="2"/>
              <a:buChar char="Ø"/>
            </a:pPr>
            <a:r>
              <a:rPr lang="en-IN" dirty="0"/>
              <a:t>Along with the temperature controller, the IV Characteriser was also designed as part of the project.</a:t>
            </a:r>
          </a:p>
        </p:txBody>
      </p:sp>
    </p:spTree>
    <p:extLst>
      <p:ext uri="{BB962C8B-B14F-4D97-AF65-F5344CB8AC3E}">
        <p14:creationId xmlns:p14="http://schemas.microsoft.com/office/powerpoint/2010/main" val="335944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Motivation</a:t>
            </a:r>
          </a:p>
        </p:txBody>
      </p:sp>
      <p:sp>
        <p:nvSpPr>
          <p:cNvPr id="3" name="Content Placeholder 2"/>
          <p:cNvSpPr>
            <a:spLocks noGrp="1"/>
          </p:cNvSpPr>
          <p:nvPr>
            <p:ph idx="1"/>
          </p:nvPr>
        </p:nvSpPr>
        <p:spPr/>
        <p:txBody>
          <a:bodyPr anchor="ctr"/>
          <a:lstStyle/>
          <a:p>
            <a:pPr marL="534988" indent="-534988">
              <a:buFont typeface="Wingdings" panose="05000000000000000000" pitchFamily="2" charset="2"/>
              <a:buChar char="Ø"/>
            </a:pPr>
            <a:r>
              <a:rPr lang="en-US" dirty="0"/>
              <a:t>Not an easy way to quickly characterize a devices’ characteristic at various temperatures</a:t>
            </a:r>
          </a:p>
          <a:p>
            <a:pPr marL="534988" indent="-534988">
              <a:buFont typeface="Wingdings" panose="05000000000000000000" pitchFamily="2" charset="2"/>
              <a:buChar char="Ø"/>
            </a:pPr>
            <a:r>
              <a:rPr lang="en-IN" dirty="0"/>
              <a:t>Reduce the manual effort by designing an automated system</a:t>
            </a:r>
          </a:p>
          <a:p>
            <a:pPr marL="534988" indent="-534988">
              <a:buFont typeface="Wingdings" panose="05000000000000000000" pitchFamily="2" charset="2"/>
              <a:buChar char="Ø"/>
            </a:pPr>
            <a:r>
              <a:rPr lang="en-IN" dirty="0"/>
              <a:t>Learn about the Peltier Cooler</a:t>
            </a:r>
          </a:p>
          <a:p>
            <a:pPr marL="534988" indent="-534988">
              <a:buFont typeface="Wingdings" panose="05000000000000000000" pitchFamily="2" charset="2"/>
              <a:buChar char="Ø"/>
            </a:pPr>
            <a:r>
              <a:rPr lang="en-IN" dirty="0"/>
              <a:t>Learn precise low power system design for the IV Characteriser</a:t>
            </a:r>
          </a:p>
          <a:p>
            <a:pPr marL="534988" indent="-534988">
              <a:buFont typeface="Wingdings" panose="05000000000000000000" pitchFamily="2" charset="2"/>
              <a:buChar char="Ø"/>
            </a:pPr>
            <a:r>
              <a:rPr lang="en-IN" dirty="0"/>
              <a:t>Learn coding for new microprocessors and GUI Design</a:t>
            </a:r>
          </a:p>
        </p:txBody>
      </p:sp>
    </p:spTree>
    <p:extLst>
      <p:ext uri="{BB962C8B-B14F-4D97-AF65-F5344CB8AC3E}">
        <p14:creationId xmlns:p14="http://schemas.microsoft.com/office/powerpoint/2010/main" val="1095383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3"/>
          <a:stretch>
            <a:fillRect/>
          </a:stretch>
        </p:blipFill>
        <p:spPr>
          <a:xfrm>
            <a:off x="4742017" y="961701"/>
            <a:ext cx="6798082" cy="4934597"/>
          </a:xfrm>
          <a:prstGeom prst="rect">
            <a:avLst/>
          </a:prstGeom>
        </p:spPr>
      </p:pic>
      <p:sp>
        <p:nvSpPr>
          <p:cNvPr id="2" name="Title 1"/>
          <p:cNvSpPr>
            <a:spLocks noGrp="1"/>
          </p:cNvSpPr>
          <p:nvPr>
            <p:ph type="title"/>
          </p:nvPr>
        </p:nvSpPr>
        <p:spPr>
          <a:xfrm>
            <a:off x="492370" y="516835"/>
            <a:ext cx="3084844" cy="2103875"/>
          </a:xfrm>
        </p:spPr>
        <p:txBody>
          <a:bodyPr>
            <a:normAutofit/>
          </a:bodyPr>
          <a:lstStyle/>
          <a:p>
            <a:r>
              <a:rPr lang="en-IN" sz="3600">
                <a:solidFill>
                  <a:srgbClr val="FFFFFF"/>
                </a:solidFill>
              </a:rPr>
              <a:t>Sub-Systems</a:t>
            </a:r>
          </a:p>
        </p:txBody>
      </p:sp>
      <p:sp>
        <p:nvSpPr>
          <p:cNvPr id="3" name="Content Placeholder 2"/>
          <p:cNvSpPr>
            <a:spLocks noGrp="1"/>
          </p:cNvSpPr>
          <p:nvPr>
            <p:ph idx="1"/>
          </p:nvPr>
        </p:nvSpPr>
        <p:spPr>
          <a:xfrm>
            <a:off x="492371" y="2653800"/>
            <a:ext cx="3084844" cy="3335519"/>
          </a:xfrm>
        </p:spPr>
        <p:txBody>
          <a:bodyPr>
            <a:normAutofit/>
          </a:bodyPr>
          <a:lstStyle/>
          <a:p>
            <a:pPr marL="447675" indent="-447675">
              <a:buFont typeface="Wingdings" panose="05000000000000000000" pitchFamily="2" charset="2"/>
              <a:buChar char="Ø"/>
            </a:pPr>
            <a:r>
              <a:rPr lang="en-IN" sz="1500">
                <a:solidFill>
                  <a:srgbClr val="FFFFFF"/>
                </a:solidFill>
              </a:rPr>
              <a:t>Peltier Temperature Controller</a:t>
            </a:r>
          </a:p>
          <a:p>
            <a:pPr marL="447675" indent="-447675">
              <a:buFont typeface="Wingdings" panose="05000000000000000000" pitchFamily="2" charset="2"/>
              <a:buChar char="Ø"/>
            </a:pPr>
            <a:r>
              <a:rPr lang="en-IN" sz="1500">
                <a:solidFill>
                  <a:srgbClr val="FFFFFF"/>
                </a:solidFill>
              </a:rPr>
              <a:t>IV Characteriser</a:t>
            </a:r>
          </a:p>
          <a:p>
            <a:pPr marL="447675" indent="-447675">
              <a:buFont typeface="Wingdings" panose="05000000000000000000" pitchFamily="2" charset="2"/>
              <a:buChar char="Ø"/>
            </a:pPr>
            <a:r>
              <a:rPr lang="en-IN" sz="1500">
                <a:solidFill>
                  <a:srgbClr val="FFFFFF"/>
                </a:solidFill>
              </a:rPr>
              <a:t>Power Supply Circuit</a:t>
            </a:r>
          </a:p>
          <a:p>
            <a:pPr marL="447675" indent="-447675">
              <a:buFont typeface="Wingdings" panose="05000000000000000000" pitchFamily="2" charset="2"/>
              <a:buChar char="Ø"/>
            </a:pPr>
            <a:r>
              <a:rPr lang="en-IN" sz="1500">
                <a:solidFill>
                  <a:srgbClr val="FFFFFF"/>
                </a:solidFill>
              </a:rPr>
              <a:t>Microcontroller (TIVA-C Launchpad) and Python GUI</a:t>
            </a:r>
          </a:p>
        </p:txBody>
      </p:sp>
    </p:spTree>
    <p:extLst>
      <p:ext uri="{BB962C8B-B14F-4D97-AF65-F5344CB8AC3E}">
        <p14:creationId xmlns:p14="http://schemas.microsoft.com/office/powerpoint/2010/main" val="3577256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93167"/>
          </a:xfrm>
        </p:spPr>
        <p:txBody>
          <a:bodyPr/>
          <a:lstStyle/>
          <a:p>
            <a:r>
              <a:rPr lang="en-IN" dirty="0"/>
              <a:t>Power Supply Circuit and TIVA Breakout</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5702" y="1079770"/>
            <a:ext cx="8541556" cy="5215141"/>
          </a:xfrm>
        </p:spPr>
      </p:pic>
    </p:spTree>
    <p:extLst>
      <p:ext uri="{BB962C8B-B14F-4D97-AF65-F5344CB8AC3E}">
        <p14:creationId xmlns:p14="http://schemas.microsoft.com/office/powerpoint/2010/main" val="296313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lstStyle/>
          <a:p>
            <a:r>
              <a:rPr lang="en-IN" dirty="0"/>
              <a:t>Peltier Temperature Controller</a:t>
            </a:r>
          </a:p>
        </p:txBody>
      </p:sp>
      <p:pic>
        <p:nvPicPr>
          <p:cNvPr id="4" name="Content Placeholder 3"/>
          <p:cNvPicPr>
            <a:picLocks noGrp="1" noChangeAspect="1"/>
          </p:cNvPicPr>
          <p:nvPr>
            <p:ph idx="1"/>
          </p:nvPr>
        </p:nvPicPr>
        <p:blipFill rotWithShape="1">
          <a:blip r:embed="rId3"/>
          <a:srcRect l="14320" t="12342" r="8696" b="5999"/>
          <a:stretch/>
        </p:blipFill>
        <p:spPr>
          <a:xfrm rot="5400000">
            <a:off x="7646666" y="2692677"/>
            <a:ext cx="4391738" cy="2626289"/>
          </a:xfrm>
          <a:prstGeom prst="rect">
            <a:avLst/>
          </a:prstGeom>
        </p:spPr>
      </p:pic>
      <p:sp>
        <p:nvSpPr>
          <p:cNvPr id="3"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p:cNvPicPr>
            <a:picLocks noChangeAspect="1"/>
          </p:cNvPicPr>
          <p:nvPr/>
        </p:nvPicPr>
        <p:blipFill>
          <a:blip r:embed="rId4"/>
          <a:stretch>
            <a:fillRect/>
          </a:stretch>
        </p:blipFill>
        <p:spPr>
          <a:xfrm>
            <a:off x="1097280" y="1809952"/>
            <a:ext cx="6854749" cy="4439266"/>
          </a:xfrm>
          <a:prstGeom prst="rect">
            <a:avLst/>
          </a:prstGeom>
        </p:spPr>
      </p:pic>
    </p:spTree>
    <p:extLst>
      <p:ext uri="{BB962C8B-B14F-4D97-AF65-F5344CB8AC3E}">
        <p14:creationId xmlns:p14="http://schemas.microsoft.com/office/powerpoint/2010/main" val="3826123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IV Characteriser</a:t>
            </a:r>
          </a:p>
        </p:txBody>
      </p:sp>
      <p:pic>
        <p:nvPicPr>
          <p:cNvPr id="4" name="Content Placeholder 3"/>
          <p:cNvPicPr>
            <a:picLocks noGrp="1" noChangeAspect="1"/>
          </p:cNvPicPr>
          <p:nvPr>
            <p:ph idx="1"/>
          </p:nvPr>
        </p:nvPicPr>
        <p:blipFill rotWithShape="1">
          <a:blip r:embed="rId3"/>
          <a:srcRect l="6879" t="9077" r="5823" b="14807"/>
          <a:stretch/>
        </p:blipFill>
        <p:spPr>
          <a:xfrm>
            <a:off x="8417668" y="-11733"/>
            <a:ext cx="3774332" cy="1853483"/>
          </a:xfrm>
          <a:prstGeom prst="rect">
            <a:avLst/>
          </a:prstGeom>
        </p:spPr>
      </p:pic>
      <p:sp>
        <p:nvSpPr>
          <p:cNvPr id="3"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p:cNvPicPr>
            <a:picLocks noChangeAspect="1"/>
          </p:cNvPicPr>
          <p:nvPr/>
        </p:nvPicPr>
        <p:blipFill>
          <a:blip r:embed="rId4"/>
          <a:stretch>
            <a:fillRect/>
          </a:stretch>
        </p:blipFill>
        <p:spPr>
          <a:xfrm>
            <a:off x="714500" y="2023962"/>
            <a:ext cx="8808878" cy="3829946"/>
          </a:xfrm>
          <a:prstGeom prst="rect">
            <a:avLst/>
          </a:prstGeom>
        </p:spPr>
      </p:pic>
    </p:spTree>
    <p:extLst>
      <p:ext uri="{BB962C8B-B14F-4D97-AF65-F5344CB8AC3E}">
        <p14:creationId xmlns:p14="http://schemas.microsoft.com/office/powerpoint/2010/main" val="259872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Users\Shashank\AppData\Local\Microsoft\Windows\INetCache\Content.Word\2017-04-26 11.09.1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3685978" y="-2497550"/>
            <a:ext cx="4895828" cy="11222771"/>
          </a:xfrm>
          <a:prstGeom prst="rect">
            <a:avLst/>
          </a:prstGeom>
          <a:noFill/>
          <a:ln>
            <a:noFill/>
          </a:ln>
        </p:spPr>
      </p:pic>
      <p:sp>
        <p:nvSpPr>
          <p:cNvPr id="15" name="Text Box 198"/>
          <p:cNvSpPr txBox="1"/>
          <p:nvPr/>
        </p:nvSpPr>
        <p:spPr>
          <a:xfrm>
            <a:off x="8180962" y="3424136"/>
            <a:ext cx="1548899" cy="277913"/>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5000"/>
              </a:lnSpc>
              <a:spcAft>
                <a:spcPts val="800"/>
              </a:spcAf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DUT Electrical Slot</a:t>
            </a:r>
          </a:p>
        </p:txBody>
      </p:sp>
      <p:cxnSp>
        <p:nvCxnSpPr>
          <p:cNvPr id="16" name="Straight Arrow Connector 15"/>
          <p:cNvCxnSpPr>
            <a:cxnSpLocks/>
          </p:cNvCxnSpPr>
          <p:nvPr/>
        </p:nvCxnSpPr>
        <p:spPr>
          <a:xfrm>
            <a:off x="8955411" y="3702049"/>
            <a:ext cx="626334" cy="5197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 Box 198"/>
          <p:cNvSpPr txBox="1"/>
          <p:nvPr/>
        </p:nvSpPr>
        <p:spPr>
          <a:xfrm>
            <a:off x="3060971" y="1186775"/>
            <a:ext cx="1121923" cy="30385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5000"/>
              </a:lnSpc>
              <a:spcAft>
                <a:spcPts val="800"/>
              </a:spcAf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Peltier Setup</a:t>
            </a:r>
          </a:p>
        </p:txBody>
      </p:sp>
      <p:cxnSp>
        <p:nvCxnSpPr>
          <p:cNvPr id="21" name="Straight Arrow Connector 20"/>
          <p:cNvCxnSpPr>
            <a:cxnSpLocks/>
          </p:cNvCxnSpPr>
          <p:nvPr/>
        </p:nvCxnSpPr>
        <p:spPr>
          <a:xfrm>
            <a:off x="3621932" y="1490629"/>
            <a:ext cx="356681" cy="26035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3" name="Text Box 198"/>
          <p:cNvSpPr txBox="1"/>
          <p:nvPr/>
        </p:nvSpPr>
        <p:spPr>
          <a:xfrm>
            <a:off x="4370963" y="3929973"/>
            <a:ext cx="1815828" cy="283453"/>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5000"/>
              </a:lnSpc>
              <a:spcAft>
                <a:spcPts val="800"/>
              </a:spcAf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DUT Temperature Slot</a:t>
            </a:r>
          </a:p>
        </p:txBody>
      </p:sp>
      <p:cxnSp>
        <p:nvCxnSpPr>
          <p:cNvPr id="24" name="Straight Arrow Connector 23"/>
          <p:cNvCxnSpPr>
            <a:cxnSpLocks/>
            <a:stCxn id="23" idx="0"/>
          </p:cNvCxnSpPr>
          <p:nvPr/>
        </p:nvCxnSpPr>
        <p:spPr>
          <a:xfrm flipH="1" flipV="1">
            <a:off x="4370963" y="2850204"/>
            <a:ext cx="907914" cy="1079769"/>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Text Box 198"/>
          <p:cNvSpPr txBox="1"/>
          <p:nvPr/>
        </p:nvSpPr>
        <p:spPr>
          <a:xfrm>
            <a:off x="1245143" y="1869757"/>
            <a:ext cx="1653700" cy="280336"/>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5000"/>
              </a:lnSpc>
              <a:spcAft>
                <a:spcPts val="800"/>
              </a:spcAf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Power Supply SMPS</a:t>
            </a:r>
          </a:p>
        </p:txBody>
      </p:sp>
      <p:cxnSp>
        <p:nvCxnSpPr>
          <p:cNvPr id="28" name="Straight Arrow Connector 27"/>
          <p:cNvCxnSpPr>
            <a:cxnSpLocks/>
          </p:cNvCxnSpPr>
          <p:nvPr/>
        </p:nvCxnSpPr>
        <p:spPr>
          <a:xfrm flipH="1">
            <a:off x="1828800" y="2118892"/>
            <a:ext cx="145916" cy="731312"/>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cxnSpLocks/>
          </p:cNvCxnSpPr>
          <p:nvPr/>
        </p:nvCxnSpPr>
        <p:spPr>
          <a:xfrm>
            <a:off x="2088204" y="2150092"/>
            <a:ext cx="178341" cy="181183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2670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hashank\AppData\Local\Microsoft\Windows\INetCache\Content.Word\2017-04-26 11.06.3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9040" y="119269"/>
            <a:ext cx="6908427" cy="5997878"/>
          </a:xfrm>
          <a:prstGeom prst="rect">
            <a:avLst/>
          </a:prstGeom>
          <a:noFill/>
          <a:ln>
            <a:noFill/>
          </a:ln>
        </p:spPr>
      </p:pic>
    </p:spTree>
    <p:extLst>
      <p:ext uri="{BB962C8B-B14F-4D97-AF65-F5344CB8AC3E}">
        <p14:creationId xmlns:p14="http://schemas.microsoft.com/office/powerpoint/2010/main" val="31165484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590</TotalTime>
  <Words>1446</Words>
  <Application>Microsoft Office PowerPoint</Application>
  <PresentationFormat>Widescreen</PresentationFormat>
  <Paragraphs>73</Paragraphs>
  <Slides>17</Slides>
  <Notes>17</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Calibri Light</vt:lpstr>
      <vt:lpstr>Times New Roman</vt:lpstr>
      <vt:lpstr>Wingdings</vt:lpstr>
      <vt:lpstr>Retrospect</vt:lpstr>
      <vt:lpstr>Temperature Controller and IV Characterizer Group Number: DD 16  Project Guide: Prof. Joseph John</vt:lpstr>
      <vt:lpstr>Abstract</vt:lpstr>
      <vt:lpstr>Motivation</vt:lpstr>
      <vt:lpstr>Sub-Systems</vt:lpstr>
      <vt:lpstr>Power Supply Circuit and TIVA Breakout</vt:lpstr>
      <vt:lpstr>Peltier Temperature Controller</vt:lpstr>
      <vt:lpstr>IV Characteriser</vt:lpstr>
      <vt:lpstr>PowerPoint Presentation</vt:lpstr>
      <vt:lpstr>PowerPoint Presentation</vt:lpstr>
      <vt:lpstr>Graphical Interface on the PC</vt:lpstr>
      <vt:lpstr>Testing Results</vt:lpstr>
      <vt:lpstr>PowerPoint Presentation</vt:lpstr>
      <vt:lpstr>PowerPoint Presentation</vt:lpstr>
      <vt:lpstr>PowerPoint Presentation</vt:lpstr>
      <vt:lpstr>PowerPoint Presentation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Controller and IV Characterizer Group Number: DD 16  Project Guide: Prof. Joseph John</dc:title>
  <dc:creator>Shashank OV</dc:creator>
  <cp:lastModifiedBy>Shashank OV</cp:lastModifiedBy>
  <cp:revision>66</cp:revision>
  <dcterms:created xsi:type="dcterms:W3CDTF">2017-04-07T04:22:14Z</dcterms:created>
  <dcterms:modified xsi:type="dcterms:W3CDTF">2017-04-29T17:37:58Z</dcterms:modified>
</cp:coreProperties>
</file>